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Override1.xml" ContentType="application/vnd.openxmlformats-officedocument.themeOverrid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8"/>
  </p:notesMasterIdLst>
  <p:handoutMasterIdLst>
    <p:handoutMasterId r:id="rId19"/>
  </p:handoutMasterIdLst>
  <p:sldIdLst>
    <p:sldId id="1706" r:id="rId6"/>
    <p:sldId id="1605" r:id="rId7"/>
    <p:sldId id="4367" r:id="rId8"/>
    <p:sldId id="778" r:id="rId9"/>
    <p:sldId id="779" r:id="rId10"/>
    <p:sldId id="4368" r:id="rId11"/>
    <p:sldId id="4369" r:id="rId12"/>
    <p:sldId id="4370" r:id="rId13"/>
    <p:sldId id="4371" r:id="rId14"/>
    <p:sldId id="265" r:id="rId15"/>
    <p:sldId id="261" r:id="rId16"/>
    <p:sldId id="260"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778"/>
            <p14:sldId id="779"/>
            <p14:sldId id="4368"/>
            <p14:sldId id="4369"/>
            <p14:sldId id="4370"/>
            <p14:sldId id="4371"/>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48" autoAdjust="0"/>
    <p:restoredTop sz="75290" autoAdjust="0"/>
  </p:normalViewPr>
  <p:slideViewPr>
    <p:cSldViewPr snapToGrid="0">
      <p:cViewPr varScale="1">
        <p:scale>
          <a:sx n="77" d="100"/>
          <a:sy n="77" d="100"/>
        </p:scale>
        <p:origin x="816" y="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5/24/2020 11:22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5/24/2020 11:22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about the different types of permissions supported by the Microsoft identity platform and the consent experience that users and admins must go through to grant permission requests to apps.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5/24/2020 11:22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5/24/2020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5/24/2020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5/24/2020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identity platform implements the OAuth 2.0 authorization protocol. This protocol is a method that a third-party app can use to access web-hosted resources on behalf of a user. The web-hosted resources can define a set of permissions that can be used to implement functionality in smaller chucks.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5/24/2020 11:22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identity platform supports two types of permissions: delegated permissions and application permissions.</a:t>
            </a:r>
          </a:p>
          <a:p>
            <a:endParaRPr lang="en-US" dirty="0"/>
          </a:p>
          <a:p>
            <a:pPr marL="171450" indent="-171450">
              <a:buFont typeface="Arial" panose="020B0604020202020204" pitchFamily="34" charset="0"/>
              <a:buChar char="•"/>
            </a:pPr>
            <a:r>
              <a:rPr lang="en-US" dirty="0"/>
              <a:t>Delegated permissions are used by apps that have a signed-in user present. These permissions are provided to the application by the user so the app can perform actions on their behalf. This doesn't give permissions to the app, instead the user is simply allowing the app to act on their behalf using their permissions.</a:t>
            </a:r>
          </a:p>
          <a:p>
            <a:pPr marL="171450" indent="-171450">
              <a:buFont typeface="Arial" panose="020B0604020202020204" pitchFamily="34" charset="0"/>
              <a:buChar char="•"/>
            </a:pPr>
            <a:r>
              <a:rPr lang="en-US" dirty="0"/>
              <a:t>Application permissions, are used by apps that run without a signed-in user present.</a:t>
            </a:r>
          </a:p>
          <a:p>
            <a:endParaRPr lang="en-US" dirty="0"/>
          </a:p>
          <a:p>
            <a:r>
              <a:rPr lang="en-US" dirty="0"/>
              <a:t>The other units in this module will explore both delegated and application permissions in depth.</a:t>
            </a:r>
          </a:p>
          <a:p>
            <a:endParaRPr lang="en-US" dirty="0"/>
          </a:p>
          <a:p>
            <a:r>
              <a:rPr lang="en-US" dirty="0"/>
              <a:t>Effective permissions are the permissions that your app will have when making requests to the target resource. It's important to understand the difference between the delegated and application permissions that your app is granted and its effective permissions when making calls to the target resource.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5/24/2020 11:22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delegated permissions, the effective permissions of your app are the intersection of the delegated permissions the app has been granted and the privileges of the currently signed-in user. In other words, the app can never have more privileges than the signed-in user. Within organizations, the privileges of the signed-in user may be determined by policy or by membership in one or more administrator roles.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5/24/2020 11:22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51781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For example, assume your app has been granted the **</a:t>
            </a:r>
            <a:r>
              <a:rPr lang="en-US" sz="900" b="0" kern="1200" dirty="0" err="1">
                <a:solidFill>
                  <a:schemeClr val="tx1"/>
                </a:solidFill>
                <a:effectLst/>
                <a:latin typeface="Segoe UI Light" pitchFamily="34" charset="0"/>
                <a:ea typeface="+mn-ea"/>
                <a:cs typeface="+mn-cs"/>
              </a:rPr>
              <a:t>User.ReadWrite.All</a:t>
            </a:r>
            <a:r>
              <a:rPr lang="en-US" sz="900" b="0" kern="1200" dirty="0">
                <a:solidFill>
                  <a:schemeClr val="tx1"/>
                </a:solidFill>
                <a:effectLst/>
                <a:latin typeface="Segoe UI Light" pitchFamily="34" charset="0"/>
                <a:ea typeface="+mn-ea"/>
                <a:cs typeface="+mn-cs"/>
              </a:rPr>
              <a:t>** delegated permission. This permission enables your app to be used to read and update the profile of every user in an organization. If the signed-in user is a global administrator, your app can update the profile of every user in the organization. However, if the signed-in user isn't in an administrator role, your app can update only the profile of the signed-in user. It can't update the profiles of other users in the organization because the user that it has permission to act on behalf of does not have those privileges.</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For application permissions, the effective permissions of your app will be the full level of privileges implied by the permission. For example, an app that has the **</a:t>
            </a:r>
            <a:r>
              <a:rPr lang="en-US" sz="900" b="0" kern="1200" dirty="0" err="1">
                <a:solidFill>
                  <a:schemeClr val="tx1"/>
                </a:solidFill>
                <a:effectLst/>
                <a:latin typeface="Segoe UI Light" pitchFamily="34" charset="0"/>
                <a:ea typeface="+mn-ea"/>
                <a:cs typeface="+mn-cs"/>
              </a:rPr>
              <a:t>User.ReadWrite.All</a:t>
            </a:r>
            <a:r>
              <a:rPr lang="en-US" sz="900" b="0" kern="1200" dirty="0">
                <a:solidFill>
                  <a:schemeClr val="tx1"/>
                </a:solidFill>
                <a:effectLst/>
                <a:latin typeface="Segoe UI Light" pitchFamily="34" charset="0"/>
                <a:ea typeface="+mn-ea"/>
                <a:cs typeface="+mn-cs"/>
              </a:rPr>
              <a:t>** application permission can update the profile of every user in the organization.</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5/24/2020 11:22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230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OpenID Connect or OAuth 2.0 authorization request, an app can request the permissions it needs by using the scope query parameter. For example, when a user signs in to an app, the app sends a request like the following example (with line breaks added for legibility):</a:t>
            </a:r>
          </a:p>
          <a:p>
            <a:endParaRPr lang="en-US" dirty="0"/>
          </a:p>
          <a:p>
            <a:r>
              <a:rPr lang="en-US" dirty="0"/>
              <a:t>The scope parameter is a space-separated list of delegated permissions that the app is requesting. Each permission is indicated by appending the permission value to the resource's identifier (the Application ID URI). For example, this sample request is requesting permission to read the user's calendar and send mail as the user.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5/24/2020 11:22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75532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user signs in, the Microsoft identity platform endpoint checks for a matching record of user consent. If the user hasn't consented to any of the requested permissions in the past, nor has an administrator consented to these permissions on behalf of the entire organization, the Microsoft identity platform endpoint prompts the user to grant the requested permissions.</a:t>
            </a:r>
          </a:p>
          <a:p>
            <a:endParaRPr lang="en-US" dirty="0"/>
          </a:p>
          <a:p>
            <a:r>
              <a:rPr lang="en-US" dirty="0"/>
              <a:t>When the user approves the permission request, consent is recorded and the user doesn't have to consent again on later sign-ins to the application.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5/24/2020 11:22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25417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when an organization purchases a license or subscription for an application, the organization wants to proactively set up the application for use by all members of the organization. As part of this process, an administrator can grant consent for the application to act on behalf of any user in the tenant. If the admin grants consent for the entire tenant, the organization's users won't see a consent page for the application.</a:t>
            </a:r>
          </a:p>
          <a:p>
            <a:endParaRPr lang="en-US" dirty="0"/>
          </a:p>
          <a:p>
            <a:r>
              <a:rPr lang="en-US" dirty="0"/>
              <a:t>To request consent for delegated permissions for all users in a tenant, your app can use the admin consent endpoint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5/24/2020 11:22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669604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building an app that uses Azure AD to provide sign-in and access tokens for secured endpoints, there are a few good practices you should follow.</a:t>
            </a:r>
          </a:p>
          <a:p>
            <a:endParaRPr lang="en-US" dirty="0"/>
          </a:p>
          <a:p>
            <a:pPr marL="171450" indent="-171450">
              <a:buFont typeface="Arial" panose="020B0604020202020204" pitchFamily="34" charset="0"/>
              <a:buChar char="•"/>
            </a:pPr>
            <a:r>
              <a:rPr lang="en-US" dirty="0"/>
              <a:t>Only ask for the permissions required for implemented app functionality. Don't request user consent for permissions that you haven't yet implemented for your application.</a:t>
            </a:r>
          </a:p>
          <a:p>
            <a:pPr marL="171450" indent="-171450">
              <a:buFont typeface="Arial" panose="020B0604020202020204" pitchFamily="34" charset="0"/>
              <a:buChar char="•"/>
            </a:pPr>
            <a:r>
              <a:rPr lang="en-US" dirty="0"/>
              <a:t>In addition, when requesting permissions for app functionality, you should request the least-privileged access. For example, if an app analyzes a user's email but takes no action on the mailbox, you shouldn't request the more permissive **</a:t>
            </a:r>
            <a:r>
              <a:rPr lang="en-US" dirty="0" err="1"/>
              <a:t>Mail.ReadWrite</a:t>
            </a:r>
            <a:r>
              <a:rPr lang="en-US" dirty="0"/>
              <a:t>** when **</a:t>
            </a:r>
            <a:r>
              <a:rPr lang="en-US" dirty="0" err="1"/>
              <a:t>Mail.Read</a:t>
            </a:r>
            <a:r>
              <a:rPr lang="en-US" dirty="0"/>
              <a:t>** will work.</a:t>
            </a:r>
          </a:p>
          <a:p>
            <a:pPr marL="171450" indent="-171450">
              <a:buFont typeface="Arial" panose="020B0604020202020204" pitchFamily="34" charset="0"/>
              <a:buChar char="•"/>
            </a:pPr>
            <a:r>
              <a:rPr lang="en-US" dirty="0"/>
              <a:t>Apps should gracefully handle scenarios where the user doesn't grant consent to the app when permissions are requested. In the case where an app doesn't receive an access token with the required permissions, it should explain the situation to the user with options on how to remedy the issue.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5/24/2020 11:22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57618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735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1.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 id="2147484577"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Permissions and Consent Framework</a:t>
            </a:r>
            <a:br>
              <a:rPr lang="en-US" dirty="0"/>
            </a:br>
            <a:r>
              <a:rPr lang="en-US" dirty="0"/>
              <a:t>in Microsoft </a:t>
            </a:r>
            <a:br>
              <a:rPr lang="en-US" dirty="0"/>
            </a:br>
            <a:r>
              <a:rPr lang="en-US" dirty="0"/>
              <a:t>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Types of permissions</a:t>
            </a:r>
          </a:p>
          <a:p>
            <a:pPr>
              <a:spcBef>
                <a:spcPts val="1200"/>
              </a:spcBef>
            </a:pPr>
            <a:endParaRPr lang="en-US" sz="2000" dirty="0"/>
          </a:p>
          <a:p>
            <a:pPr>
              <a:spcBef>
                <a:spcPts val="1200"/>
              </a:spcBef>
            </a:pPr>
            <a:r>
              <a:rPr lang="en-US" sz="2000" dirty="0"/>
              <a:t>Effective permissions</a:t>
            </a:r>
          </a:p>
          <a:p>
            <a:pPr>
              <a:spcBef>
                <a:spcPts val="1200"/>
              </a:spcBef>
            </a:pPr>
            <a:endParaRPr lang="en-US" sz="2000" dirty="0"/>
          </a:p>
          <a:p>
            <a:pPr>
              <a:spcBef>
                <a:spcPts val="1200"/>
              </a:spcBef>
            </a:pPr>
            <a:r>
              <a:rPr lang="en-US" sz="2000" dirty="0"/>
              <a:t>Consent experience</a:t>
            </a:r>
          </a:p>
          <a:p>
            <a:pPr>
              <a:spcBef>
                <a:spcPts val="1200"/>
              </a:spcBef>
            </a:pPr>
            <a:endParaRPr lang="en-US" sz="2000" dirty="0"/>
          </a:p>
          <a:p>
            <a:pPr>
              <a:spcBef>
                <a:spcPts val="1200"/>
              </a:spcBef>
            </a:pPr>
            <a:r>
              <a:rPr lang="en-US" sz="2000" dirty="0"/>
              <a:t>Requesting consent for an entire tenant</a:t>
            </a:r>
          </a:p>
          <a:p>
            <a:pPr>
              <a:spcBef>
                <a:spcPts val="1200"/>
              </a:spcBef>
            </a:pPr>
            <a:endParaRPr lang="en-US" sz="2000" dirty="0"/>
          </a:p>
          <a:p>
            <a:pPr>
              <a:spcBef>
                <a:spcPts val="1200"/>
              </a:spcBef>
            </a:pPr>
            <a:r>
              <a:rPr lang="en-US" sz="2000" dirty="0"/>
              <a:t>Best practices for requesting permissions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Types of permissions</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4370427"/>
          </a:xfrm>
        </p:spPr>
        <p:txBody>
          <a:bodyPr/>
          <a:lstStyle/>
          <a:p>
            <a:r>
              <a:rPr lang="en-US" dirty="0"/>
              <a:t>Delegated permissions</a:t>
            </a:r>
          </a:p>
          <a:p>
            <a:pPr marL="342900" indent="-342900">
              <a:buFont typeface="Arial" panose="020B0604020202020204" pitchFamily="34" charset="0"/>
              <a:buChar char="•"/>
            </a:pPr>
            <a:r>
              <a:rPr lang="en-US" dirty="0"/>
              <a:t>Used by apps with a signed-in user present</a:t>
            </a:r>
          </a:p>
          <a:p>
            <a:pPr marL="342900" indent="-342900">
              <a:buFont typeface="Arial" panose="020B0604020202020204" pitchFamily="34" charset="0"/>
              <a:buChar char="•"/>
            </a:pPr>
            <a:r>
              <a:rPr lang="en-US" dirty="0"/>
              <a:t>Permissions provided to the app by the user so the app can act on the user’s behalf</a:t>
            </a:r>
          </a:p>
          <a:p>
            <a:pPr marL="342900" indent="-342900">
              <a:buFont typeface="Arial" panose="020B0604020202020204" pitchFamily="34" charset="0"/>
              <a:buChar char="•"/>
            </a:pPr>
            <a:r>
              <a:rPr lang="en-US" dirty="0"/>
              <a:t>Doesn’t give permissions to the app</a:t>
            </a:r>
          </a:p>
          <a:p>
            <a:pPr marL="342900" indent="-342900">
              <a:buFont typeface="Arial" panose="020B0604020202020204" pitchFamily="34" charset="0"/>
              <a:buChar char="•"/>
            </a:pPr>
            <a:r>
              <a:rPr lang="en-US" dirty="0"/>
              <a:t>User must have the permissions it grants to the app</a:t>
            </a:r>
          </a:p>
          <a:p>
            <a:endParaRPr lang="en-US" dirty="0"/>
          </a:p>
          <a:p>
            <a:r>
              <a:rPr lang="en-US" dirty="0"/>
              <a:t>Application permissions</a:t>
            </a:r>
          </a:p>
          <a:p>
            <a:pPr marL="342900" indent="-342900">
              <a:buFont typeface="Arial" panose="020B0604020202020204" pitchFamily="34" charset="0"/>
              <a:buChar char="•"/>
            </a:pPr>
            <a:r>
              <a:rPr lang="en-US" dirty="0"/>
              <a:t>Used by apps that run without a signed-in user present</a:t>
            </a:r>
          </a:p>
          <a:p>
            <a:pPr marL="342900" indent="-342900">
              <a:buFont typeface="Arial" panose="020B0604020202020204" pitchFamily="34" charset="0"/>
              <a:buChar char="•"/>
            </a:pPr>
            <a:endParaRPr lang="en-US" dirty="0"/>
          </a:p>
          <a:p>
            <a:r>
              <a:rPr lang="en-US" dirty="0"/>
              <a:t>Effective permissions</a:t>
            </a:r>
          </a:p>
          <a:p>
            <a:pPr marL="342900" indent="-342900">
              <a:buFont typeface="Arial" panose="020B0604020202020204" pitchFamily="34" charset="0"/>
              <a:buChar char="•"/>
            </a:pPr>
            <a:r>
              <a:rPr lang="en-US" dirty="0"/>
              <a:t>Permissions the app has when making requests to the target resource</a:t>
            </a:r>
          </a:p>
          <a:p>
            <a:pPr marL="342900" indent="-342900">
              <a:buFont typeface="Arial" panose="020B0604020202020204" pitchFamily="34" charset="0"/>
              <a:buChar char="•"/>
            </a:pPr>
            <a:r>
              <a:rPr lang="en-US" dirty="0"/>
              <a:t>Intersection of delegated and application permissions</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8135" y="1178025"/>
            <a:ext cx="5423825" cy="4990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dirty="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232649" y="1161662"/>
            <a:ext cx="5055692" cy="4842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dirty="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4312128" y="7264488"/>
            <a:ext cx="5055692" cy="49902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72" dirty="0"/>
              <a:t>Effective Permissions </a:t>
            </a:r>
            <a:br>
              <a:rPr lang="en-US" sz="3672" dirty="0"/>
            </a:br>
            <a:r>
              <a:rPr lang="en-US" sz="3672" dirty="0"/>
              <a:t>The intersection of app permissions and user capabilities</a:t>
            </a:r>
          </a:p>
        </p:txBody>
      </p:sp>
    </p:spTree>
    <p:extLst>
      <p:ext uri="{BB962C8B-B14F-4D97-AF65-F5344CB8AC3E}">
        <p14:creationId xmlns:p14="http://schemas.microsoft.com/office/powerpoint/2010/main" val="1806846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8135" y="1178025"/>
            <a:ext cx="5423825" cy="4990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dirty="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232649" y="1161662"/>
            <a:ext cx="5055692" cy="4842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dirty="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4033983" y="1161662"/>
            <a:ext cx="5055692" cy="49902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72" dirty="0"/>
              <a:t>Effective Permissions </a:t>
            </a:r>
            <a:br>
              <a:rPr lang="en-US" sz="3672" dirty="0"/>
            </a:br>
            <a:r>
              <a:rPr lang="en-US" sz="3672" dirty="0"/>
              <a:t>The intersection of app permissions and user capabilities</a:t>
            </a:r>
          </a:p>
        </p:txBody>
      </p:sp>
    </p:spTree>
    <p:extLst>
      <p:ext uri="{BB962C8B-B14F-4D97-AF65-F5344CB8AC3E}">
        <p14:creationId xmlns:p14="http://schemas.microsoft.com/office/powerpoint/2010/main" val="2181843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17DD4-298E-2C42-9E03-D7F22B61BC3E}"/>
              </a:ext>
            </a:extLst>
          </p:cNvPr>
          <p:cNvSpPr>
            <a:spLocks noGrp="1"/>
          </p:cNvSpPr>
          <p:nvPr>
            <p:ph type="title"/>
          </p:nvPr>
        </p:nvSpPr>
        <p:spPr/>
        <p:txBody>
          <a:bodyPr/>
          <a:lstStyle/>
          <a:p>
            <a:r>
              <a:rPr lang="en-US" dirty="0"/>
              <a:t>Consent experience</a:t>
            </a:r>
          </a:p>
        </p:txBody>
      </p:sp>
      <p:sp>
        <p:nvSpPr>
          <p:cNvPr id="3" name="Text Placeholder 2">
            <a:extLst>
              <a:ext uri="{FF2B5EF4-FFF2-40B4-BE49-F238E27FC236}">
                <a16:creationId xmlns:a16="http://schemas.microsoft.com/office/drawing/2014/main" id="{9FFA9046-6E89-0041-89E5-FF50815F5685}"/>
              </a:ext>
            </a:extLst>
          </p:cNvPr>
          <p:cNvSpPr>
            <a:spLocks noGrp="1"/>
          </p:cNvSpPr>
          <p:nvPr>
            <p:ph type="body" sz="quarter" idx="10"/>
          </p:nvPr>
        </p:nvSpPr>
        <p:spPr>
          <a:xfrm>
            <a:off x="465138" y="1919804"/>
            <a:ext cx="11533187" cy="4616648"/>
          </a:xfrm>
        </p:spPr>
        <p:txBody>
          <a:bodyPr/>
          <a:lstStyle/>
          <a:p>
            <a:r>
              <a:rPr lang="en-US" dirty="0"/>
              <a:t>Apps request the permissions they need using the scope query parameter when submitting a request to the Azure AD authorize endpoint</a:t>
            </a:r>
          </a:p>
          <a:p>
            <a:endParaRPr lang="en-US" dirty="0"/>
          </a:p>
          <a:p>
            <a:r>
              <a:rPr lang="en-US" dirty="0">
                <a:latin typeface="Courier New" panose="02070309020205020404" pitchFamily="49" charset="0"/>
                <a:cs typeface="Courier New" panose="02070309020205020404" pitchFamily="49" charset="0"/>
              </a:rPr>
              <a:t>GET https://</a:t>
            </a:r>
            <a:r>
              <a:rPr lang="en-US" dirty="0" err="1">
                <a:latin typeface="Courier New" panose="02070309020205020404" pitchFamily="49" charset="0"/>
                <a:cs typeface="Courier New" panose="02070309020205020404" pitchFamily="49" charset="0"/>
              </a:rPr>
              <a:t>login.microsoftonline.com</a:t>
            </a:r>
            <a:r>
              <a:rPr lang="en-US" dirty="0">
                <a:latin typeface="Courier New" panose="02070309020205020404" pitchFamily="49" charset="0"/>
                <a:cs typeface="Courier New" panose="02070309020205020404" pitchFamily="49" charset="0"/>
              </a:rPr>
              <a:t>/common/oauth2/v2.0/authorize?</a:t>
            </a:r>
          </a:p>
          <a:p>
            <a:r>
              <a:rPr lang="en-US" dirty="0" err="1">
                <a:latin typeface="Courier New" panose="02070309020205020404" pitchFamily="49" charset="0"/>
                <a:cs typeface="Courier New" panose="02070309020205020404" pitchFamily="49" charset="0"/>
              </a:rPr>
              <a:t>client_id</a:t>
            </a:r>
            <a:r>
              <a:rPr lang="en-US" dirty="0">
                <a:latin typeface="Courier New" panose="02070309020205020404" pitchFamily="49" charset="0"/>
                <a:cs typeface="Courier New" panose="02070309020205020404" pitchFamily="49" charset="0"/>
              </a:rPr>
              <a:t>=6731de76-14a6-49ae-97bc-6eba6914391e</a:t>
            </a: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response_type</a:t>
            </a:r>
            <a:r>
              <a:rPr lang="en-US" dirty="0">
                <a:latin typeface="Courier New" panose="02070309020205020404" pitchFamily="49" charset="0"/>
                <a:cs typeface="Courier New" panose="02070309020205020404" pitchFamily="49" charset="0"/>
              </a:rPr>
              <a:t>=code</a:t>
            </a: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redirect_uri</a:t>
            </a:r>
            <a:r>
              <a:rPr lang="en-US" dirty="0">
                <a:latin typeface="Courier New" panose="02070309020205020404" pitchFamily="49" charset="0"/>
                <a:cs typeface="Courier New" panose="02070309020205020404" pitchFamily="49" charset="0"/>
              </a:rPr>
              <a:t>=http%3A%2F%2Flocalhost%2Fmyapp%2F</a:t>
            </a: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response_mode</a:t>
            </a:r>
            <a:r>
              <a:rPr lang="en-US" dirty="0">
                <a:latin typeface="Courier New" panose="02070309020205020404" pitchFamily="49" charset="0"/>
                <a:cs typeface="Courier New" panose="02070309020205020404" pitchFamily="49" charset="0"/>
              </a:rPr>
              <a:t>=query</a:t>
            </a:r>
          </a:p>
          <a:p>
            <a:r>
              <a:rPr lang="en-US" dirty="0">
                <a:latin typeface="Courier New" panose="02070309020205020404" pitchFamily="49" charset="0"/>
                <a:cs typeface="Courier New" panose="02070309020205020404" pitchFamily="49" charset="0"/>
              </a:rPr>
              <a:t>&amp;scope=https%3A%2F%2Fgraph.microsoft.com%2Fcalendars.read%20https%3A%2F%2Fgraph.microsoft.com%2Fmail.send</a:t>
            </a:r>
          </a:p>
          <a:p>
            <a:r>
              <a:rPr lang="en-US" dirty="0">
                <a:latin typeface="Courier New" panose="02070309020205020404" pitchFamily="49" charset="0"/>
                <a:cs typeface="Courier New" panose="02070309020205020404" pitchFamily="49" charset="0"/>
              </a:rPr>
              <a:t>&amp;state=12345</a:t>
            </a:r>
          </a:p>
          <a:p>
            <a:endParaRPr lang="en-US" dirty="0"/>
          </a:p>
          <a:p>
            <a:r>
              <a:rPr lang="en-US" dirty="0"/>
              <a:t>Scope is space-delimited list of delegated permissions the app is requesting</a:t>
            </a:r>
          </a:p>
        </p:txBody>
      </p:sp>
    </p:spTree>
    <p:extLst>
      <p:ext uri="{BB962C8B-B14F-4D97-AF65-F5344CB8AC3E}">
        <p14:creationId xmlns:p14="http://schemas.microsoft.com/office/powerpoint/2010/main" val="24298015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social media post&#10;&#10;Description automatically generated">
            <a:extLst>
              <a:ext uri="{FF2B5EF4-FFF2-40B4-BE49-F238E27FC236}">
                <a16:creationId xmlns:a16="http://schemas.microsoft.com/office/drawing/2014/main" id="{7C4A8E27-F9E4-4B4D-9B39-74587D43723C}"/>
              </a:ext>
            </a:extLst>
          </p:cNvPr>
          <p:cNvPicPr>
            <a:picLocks noChangeAspect="1"/>
          </p:cNvPicPr>
          <p:nvPr/>
        </p:nvPicPr>
        <p:blipFill>
          <a:blip r:embed="rId3"/>
          <a:stretch>
            <a:fillRect/>
          </a:stretch>
        </p:blipFill>
        <p:spPr>
          <a:xfrm>
            <a:off x="7062093" y="1437128"/>
            <a:ext cx="4429321" cy="4653849"/>
          </a:xfrm>
          <a:prstGeom prst="rect">
            <a:avLst/>
          </a:prstGeom>
        </p:spPr>
      </p:pic>
      <p:sp>
        <p:nvSpPr>
          <p:cNvPr id="2" name="Title 1">
            <a:extLst>
              <a:ext uri="{FF2B5EF4-FFF2-40B4-BE49-F238E27FC236}">
                <a16:creationId xmlns:a16="http://schemas.microsoft.com/office/drawing/2014/main" id="{CE77D2A8-450F-5C4C-B7C3-FFA1C6125994}"/>
              </a:ext>
            </a:extLst>
          </p:cNvPr>
          <p:cNvSpPr>
            <a:spLocks noGrp="1"/>
          </p:cNvSpPr>
          <p:nvPr>
            <p:ph type="title"/>
          </p:nvPr>
        </p:nvSpPr>
        <p:spPr/>
        <p:txBody>
          <a:bodyPr/>
          <a:lstStyle/>
          <a:p>
            <a:r>
              <a:rPr lang="en-US" dirty="0"/>
              <a:t>Consent experience</a:t>
            </a:r>
          </a:p>
        </p:txBody>
      </p:sp>
      <p:sp>
        <p:nvSpPr>
          <p:cNvPr id="3" name="Text Placeholder 2">
            <a:extLst>
              <a:ext uri="{FF2B5EF4-FFF2-40B4-BE49-F238E27FC236}">
                <a16:creationId xmlns:a16="http://schemas.microsoft.com/office/drawing/2014/main" id="{31D184F0-F28E-2945-B64E-A6F9695B4713}"/>
              </a:ext>
            </a:extLst>
          </p:cNvPr>
          <p:cNvSpPr>
            <a:spLocks noGrp="1"/>
          </p:cNvSpPr>
          <p:nvPr>
            <p:ph type="body" sz="quarter" idx="10"/>
          </p:nvPr>
        </p:nvSpPr>
        <p:spPr>
          <a:xfrm>
            <a:off x="465138" y="1919804"/>
            <a:ext cx="6202361" cy="4370427"/>
          </a:xfrm>
        </p:spPr>
        <p:txBody>
          <a:bodyPr/>
          <a:lstStyle/>
          <a:p>
            <a:r>
              <a:rPr lang="en-US" dirty="0"/>
              <a:t>After the user signs in, if:</a:t>
            </a:r>
          </a:p>
          <a:p>
            <a:pPr marL="342900" indent="-342900">
              <a:buFont typeface="Arial" panose="020B0604020202020204" pitchFamily="34" charset="0"/>
              <a:buChar char="•"/>
            </a:pPr>
            <a:r>
              <a:rPr lang="en-US" dirty="0"/>
              <a:t>User hasn’t granted permission</a:t>
            </a:r>
          </a:p>
          <a:p>
            <a:pPr marL="342900" indent="-342900">
              <a:buFont typeface="Arial" panose="020B0604020202020204" pitchFamily="34" charset="0"/>
              <a:buChar char="•"/>
            </a:pPr>
            <a:r>
              <a:rPr lang="en-US" dirty="0"/>
              <a:t>Admin hasn’t consented on behalf of entire org</a:t>
            </a:r>
          </a:p>
          <a:p>
            <a:endParaRPr lang="en-US" dirty="0"/>
          </a:p>
          <a:p>
            <a:r>
              <a:rPr lang="en-US" dirty="0"/>
              <a:t>Microsoft identity prompts user to grant permissions to the app based on the scope property</a:t>
            </a:r>
          </a:p>
          <a:p>
            <a:endParaRPr lang="en-US" dirty="0"/>
          </a:p>
          <a:p>
            <a:r>
              <a:rPr lang="en-US" dirty="0"/>
              <a:t>When permission is granted, user is redirected back to the app and won’t be prompted to consent the permission again</a:t>
            </a:r>
          </a:p>
        </p:txBody>
      </p:sp>
    </p:spTree>
    <p:extLst>
      <p:ext uri="{BB962C8B-B14F-4D97-AF65-F5344CB8AC3E}">
        <p14:creationId xmlns:p14="http://schemas.microsoft.com/office/powerpoint/2010/main" val="606556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3B37-5D31-2C47-AD5A-65FE0C3008F1}"/>
              </a:ext>
            </a:extLst>
          </p:cNvPr>
          <p:cNvSpPr>
            <a:spLocks noGrp="1"/>
          </p:cNvSpPr>
          <p:nvPr>
            <p:ph type="title"/>
          </p:nvPr>
        </p:nvSpPr>
        <p:spPr/>
        <p:txBody>
          <a:bodyPr/>
          <a:lstStyle/>
          <a:p>
            <a:r>
              <a:rPr lang="en-US" dirty="0"/>
              <a:t>Requesting consent for entire tenant</a:t>
            </a:r>
          </a:p>
        </p:txBody>
      </p:sp>
      <p:sp>
        <p:nvSpPr>
          <p:cNvPr id="3" name="Text Placeholder 2">
            <a:extLst>
              <a:ext uri="{FF2B5EF4-FFF2-40B4-BE49-F238E27FC236}">
                <a16:creationId xmlns:a16="http://schemas.microsoft.com/office/drawing/2014/main" id="{CC6FFD4F-55F2-0947-B2DD-3952C914771D}"/>
              </a:ext>
            </a:extLst>
          </p:cNvPr>
          <p:cNvSpPr>
            <a:spLocks noGrp="1"/>
          </p:cNvSpPr>
          <p:nvPr>
            <p:ph type="body" sz="quarter" idx="10"/>
          </p:nvPr>
        </p:nvSpPr>
        <p:spPr>
          <a:xfrm>
            <a:off x="465139" y="1919804"/>
            <a:ext cx="7604124" cy="4752070"/>
          </a:xfrm>
        </p:spPr>
        <p:txBody>
          <a:bodyPr/>
          <a:lstStyle/>
          <a:p>
            <a:r>
              <a:rPr lang="en-US" dirty="0"/>
              <a:t>Administrators can grant consent to an application on behalf of all users in the organization</a:t>
            </a:r>
          </a:p>
          <a:p>
            <a:endParaRPr lang="en-US" dirty="0"/>
          </a:p>
          <a:p>
            <a:r>
              <a:rPr lang="en-US" dirty="0"/>
              <a:t>To proactively do this, use the Azure AD app portal, running the app, or with the admin consent endpoint</a:t>
            </a:r>
          </a:p>
          <a:p>
            <a:endParaRPr lang="en-US" dirty="0"/>
          </a:p>
          <a:p>
            <a:r>
              <a:rPr lang="en-US" sz="1600" dirty="0">
                <a:latin typeface="Courier New" panose="02070309020205020404" pitchFamily="49" charset="0"/>
                <a:cs typeface="Courier New" panose="02070309020205020404" pitchFamily="49" charset="0"/>
              </a:rPr>
              <a:t>GET https://</a:t>
            </a:r>
            <a:r>
              <a:rPr lang="en-US" sz="1600" dirty="0" err="1">
                <a:latin typeface="Courier New" panose="02070309020205020404" pitchFamily="49" charset="0"/>
                <a:cs typeface="Courier New" panose="02070309020205020404" pitchFamily="49" charset="0"/>
              </a:rPr>
              <a:t>login.microsoftonline.com</a:t>
            </a:r>
            <a:r>
              <a:rPr lang="en-US" sz="1600" dirty="0">
                <a:latin typeface="Courier New" panose="02070309020205020404" pitchFamily="49" charset="0"/>
                <a:cs typeface="Courier New" panose="02070309020205020404" pitchFamily="49" charset="0"/>
              </a:rPr>
              <a:t>/{tenant}/v2.0/</a:t>
            </a:r>
            <a:r>
              <a:rPr lang="en-US" sz="1600" b="1" dirty="0" err="1">
                <a:solidFill>
                  <a:srgbClr val="C00000"/>
                </a:solidFill>
                <a:latin typeface="Courier New" panose="02070309020205020404" pitchFamily="49" charset="0"/>
                <a:cs typeface="Courier New" panose="02070309020205020404" pitchFamily="49" charset="0"/>
              </a:rPr>
              <a:t>adminconsent</a:t>
            </a:r>
            <a:r>
              <a:rPr lang="en-US" sz="1600" dirty="0">
                <a:latin typeface="Courier New" panose="02070309020205020404" pitchFamily="49" charset="0"/>
                <a:cs typeface="Courier New" panose="02070309020205020404" pitchFamily="49" charset="0"/>
              </a:rPr>
              <a:t>?</a:t>
            </a:r>
          </a:p>
          <a:p>
            <a:r>
              <a:rPr lang="en-US" sz="1600" dirty="0" err="1">
                <a:latin typeface="Courier New" panose="02070309020205020404" pitchFamily="49" charset="0"/>
                <a:cs typeface="Courier New" panose="02070309020205020404" pitchFamily="49" charset="0"/>
              </a:rPr>
              <a:t>client_id</a:t>
            </a:r>
            <a:r>
              <a:rPr lang="en-US" sz="1600" dirty="0">
                <a:latin typeface="Courier New" panose="02070309020205020404" pitchFamily="49" charset="0"/>
                <a:cs typeface="Courier New" panose="02070309020205020404" pitchFamily="49" charset="0"/>
              </a:rPr>
              <a:t>=6731de76-14a6-49ae-97bc-6eba6914391e  &amp;</a:t>
            </a:r>
            <a:r>
              <a:rPr lang="en-US" sz="1600" dirty="0" err="1">
                <a:latin typeface="Courier New" panose="02070309020205020404" pitchFamily="49" charset="0"/>
                <a:cs typeface="Courier New" panose="02070309020205020404" pitchFamily="49" charset="0"/>
              </a:rPr>
              <a:t>redirect_uri</a:t>
            </a:r>
            <a:r>
              <a:rPr lang="en-US" sz="1600" dirty="0">
                <a:latin typeface="Courier New" panose="02070309020205020404" pitchFamily="49" charset="0"/>
                <a:cs typeface="Courier New" panose="02070309020205020404" pitchFamily="49" charset="0"/>
              </a:rPr>
              <a:t>=http://localhost/</a:t>
            </a:r>
            <a:r>
              <a:rPr lang="en-US" sz="1600" dirty="0" err="1">
                <a:latin typeface="Courier New" panose="02070309020205020404" pitchFamily="49" charset="0"/>
                <a:cs typeface="Courier New" panose="02070309020205020404" pitchFamily="49" charset="0"/>
              </a:rPr>
              <a:t>myapp</a:t>
            </a:r>
            <a:r>
              <a:rPr lang="en-US" sz="1600" dirty="0">
                <a:latin typeface="Courier New" panose="02070309020205020404" pitchFamily="49" charset="0"/>
                <a:cs typeface="Courier New" panose="02070309020205020404" pitchFamily="49" charset="0"/>
              </a:rPr>
              <a:t>/permissions</a:t>
            </a:r>
          </a:p>
          <a:p>
            <a:r>
              <a:rPr lang="en-US" sz="1600" dirty="0">
                <a:latin typeface="Courier New" panose="02070309020205020404" pitchFamily="49" charset="0"/>
                <a:cs typeface="Courier New" panose="02070309020205020404" pitchFamily="49" charset="0"/>
              </a:rPr>
              <a:t>&amp;scope=https://</a:t>
            </a:r>
            <a:r>
              <a:rPr lang="en-US" sz="1600" dirty="0" err="1">
                <a:latin typeface="Courier New" panose="02070309020205020404" pitchFamily="49" charset="0"/>
                <a:cs typeface="Courier New" panose="02070309020205020404" pitchFamily="49" charset="0"/>
              </a:rPr>
              <a:t>graph.microsoft.com</a:t>
            </a:r>
            <a:r>
              <a:rPr lang="en-US" sz="1600" dirty="0">
                <a:latin typeface="Courier New" panose="02070309020205020404" pitchFamily="49" charset="0"/>
                <a:cs typeface="Courier New" panose="02070309020205020404" pitchFamily="49" charset="0"/>
              </a:rPr>
              <a:t>/calendars.read%20https://</a:t>
            </a:r>
            <a:r>
              <a:rPr lang="en-US" sz="1600" dirty="0" err="1">
                <a:latin typeface="Courier New" panose="02070309020205020404" pitchFamily="49" charset="0"/>
                <a:cs typeface="Courier New" panose="02070309020205020404" pitchFamily="49" charset="0"/>
              </a:rPr>
              <a:t>graph.microsoft.com</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mail.send</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&amp;state=12345</a:t>
            </a:r>
          </a:p>
          <a:p>
            <a:endParaRPr lang="en-US" dirty="0"/>
          </a:p>
        </p:txBody>
      </p:sp>
      <p:pic>
        <p:nvPicPr>
          <p:cNvPr id="8" name="Picture 7" descr="A screenshot of a social media post&#10;&#10;Description automatically generated">
            <a:extLst>
              <a:ext uri="{FF2B5EF4-FFF2-40B4-BE49-F238E27FC236}">
                <a16:creationId xmlns:a16="http://schemas.microsoft.com/office/drawing/2014/main" id="{A6E51817-6DE7-4AC2-92F7-C3F750CC60FC}"/>
              </a:ext>
            </a:extLst>
          </p:cNvPr>
          <p:cNvPicPr>
            <a:picLocks noChangeAspect="1"/>
          </p:cNvPicPr>
          <p:nvPr/>
        </p:nvPicPr>
        <p:blipFill>
          <a:blip r:embed="rId3"/>
          <a:stretch>
            <a:fillRect/>
          </a:stretch>
        </p:blipFill>
        <p:spPr>
          <a:xfrm>
            <a:off x="8207883" y="1373158"/>
            <a:ext cx="3763453" cy="4248207"/>
          </a:xfrm>
          <a:prstGeom prst="rect">
            <a:avLst/>
          </a:prstGeom>
        </p:spPr>
      </p:pic>
    </p:spTree>
    <p:extLst>
      <p:ext uri="{BB962C8B-B14F-4D97-AF65-F5344CB8AC3E}">
        <p14:creationId xmlns:p14="http://schemas.microsoft.com/office/powerpoint/2010/main" val="9109524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Best practices for requesting permissions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2831544"/>
          </a:xfrm>
        </p:spPr>
        <p:txBody>
          <a:bodyPr/>
          <a:lstStyle/>
          <a:p>
            <a:r>
              <a:rPr lang="en-US" dirty="0"/>
              <a:t>Only ask for the permissions required for implemented functionality</a:t>
            </a:r>
          </a:p>
          <a:p>
            <a:pPr marL="342900" indent="-342900">
              <a:buFont typeface="Arial" panose="020B0604020202020204" pitchFamily="34" charset="0"/>
              <a:buChar char="•"/>
            </a:pPr>
            <a:r>
              <a:rPr lang="en-US" dirty="0"/>
              <a:t>Don’t request user consent for permissions that you haven’t implemented in the app</a:t>
            </a:r>
          </a:p>
          <a:p>
            <a:pPr marL="342900" indent="-342900">
              <a:buFont typeface="Arial" panose="020B0604020202020204" pitchFamily="34" charset="0"/>
              <a:buChar char="•"/>
            </a:pPr>
            <a:endParaRPr lang="en-US" dirty="0"/>
          </a:p>
          <a:p>
            <a:r>
              <a:rPr lang="en-US" dirty="0"/>
              <a:t>Always request least-privileged access</a:t>
            </a:r>
          </a:p>
          <a:p>
            <a:pPr marL="342900" indent="-342900">
              <a:buFont typeface="Arial" panose="020B0604020202020204" pitchFamily="34" charset="0"/>
              <a:buChar char="•"/>
            </a:pPr>
            <a:r>
              <a:rPr lang="en-US" dirty="0"/>
              <a:t>If an app needs </a:t>
            </a:r>
            <a:r>
              <a:rPr lang="en-US" b="1" dirty="0" err="1"/>
              <a:t>Mail.Read</a:t>
            </a:r>
            <a:r>
              <a:rPr lang="en-US" dirty="0"/>
              <a:t>, don’t request </a:t>
            </a:r>
            <a:r>
              <a:rPr lang="en-US" b="1" dirty="0" err="1"/>
              <a:t>Mail.ReadWrite</a:t>
            </a:r>
            <a:endParaRPr lang="en-US" dirty="0"/>
          </a:p>
          <a:p>
            <a:pPr marL="342900" indent="-342900">
              <a:buFont typeface="Arial" panose="020B0604020202020204" pitchFamily="34" charset="0"/>
              <a:buChar char="•"/>
            </a:pPr>
            <a:endParaRPr lang="en-US" dirty="0"/>
          </a:p>
          <a:p>
            <a:r>
              <a:rPr lang="en-US" dirty="0"/>
              <a:t>Apps should gracefully handle scenarios where the user does not grant consent to the app when permissions are requested</a:t>
            </a:r>
          </a:p>
        </p:txBody>
      </p:sp>
    </p:spTree>
    <p:extLst>
      <p:ext uri="{BB962C8B-B14F-4D97-AF65-F5344CB8AC3E}">
        <p14:creationId xmlns:p14="http://schemas.microsoft.com/office/powerpoint/2010/main" val="2695532089"/>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1801</Words>
  <Application>Microsoft Office PowerPoint</Application>
  <PresentationFormat>Custom</PresentationFormat>
  <Paragraphs>133</Paragraphs>
  <Slides>12</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Courier New</vt:lpstr>
      <vt:lpstr>Segoe UI</vt:lpstr>
      <vt:lpstr>Segoe UI Light</vt:lpstr>
      <vt:lpstr>Segoe UI Semibold</vt:lpstr>
      <vt:lpstr>Wingdings</vt:lpstr>
      <vt:lpstr>Office 365 PPT Template - 2017</vt:lpstr>
      <vt:lpstr>1_Office 365 PPT Template - 2017</vt:lpstr>
      <vt:lpstr>Permissions and Consent Framework in Microsoft  Identity</vt:lpstr>
      <vt:lpstr>Overview</vt:lpstr>
      <vt:lpstr>Types of permissions</vt:lpstr>
      <vt:lpstr>PowerPoint Presentation</vt:lpstr>
      <vt:lpstr>PowerPoint Presentation</vt:lpstr>
      <vt:lpstr>Consent experience</vt:lpstr>
      <vt:lpstr>Consent experience</vt:lpstr>
      <vt:lpstr>Requesting consent for entire tenant</vt:lpstr>
      <vt:lpstr>Best practices for requesting permissions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2020-05-24T15:28:28Z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